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6"/>
  </p:notesMasterIdLst>
  <p:sldIdLst>
    <p:sldId id="414" r:id="rId5"/>
    <p:sldId id="415" r:id="rId6"/>
    <p:sldId id="439" r:id="rId7"/>
    <p:sldId id="429" r:id="rId8"/>
    <p:sldId id="441" r:id="rId9"/>
    <p:sldId id="430" r:id="rId10"/>
    <p:sldId id="433" r:id="rId11"/>
    <p:sldId id="440" r:id="rId12"/>
    <p:sldId id="435" r:id="rId13"/>
    <p:sldId id="442" r:id="rId14"/>
    <p:sldId id="384"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9192F3-1919-48EF-9155-445389AF1C49}" v="6699" dt="2019-08-08T07:03:06.835"/>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70" autoAdjust="0"/>
    <p:restoredTop sz="79255" autoAdjust="0"/>
  </p:normalViewPr>
  <p:slideViewPr>
    <p:cSldViewPr snapToGrid="0" showGuides="1">
      <p:cViewPr varScale="1">
        <p:scale>
          <a:sx n="120" d="100"/>
          <a:sy n="120" d="100"/>
        </p:scale>
        <p:origin x="1650" y="96"/>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08.08.2019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p-trunk.cm-elsevier.com/redirect/shared?uuid=a5058847-298a-4128-ba9c-ba05fa4ec4b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I will show you how you can share searches with </a:t>
            </a:r>
            <a:r>
              <a:rPr lang="en-US" dirty="0" err="1"/>
              <a:t>PharmaPednium</a:t>
            </a:r>
            <a:r>
              <a:rPr lang="en-US" dirty="0"/>
              <a: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solidFill>
                  <a:srgbClr val="FF6C00"/>
                </a:solidFill>
              </a:rPr>
              <a:t>During this training session we will learn how we can share a search by through Link or email, </a:t>
            </a:r>
            <a:r>
              <a:rPr lang="en-GB" dirty="0"/>
              <a:t>How to create and modify contact group and also how we can share a saved or recent search  </a:t>
            </a:r>
            <a:r>
              <a:rPr lang="en-GB" dirty="0">
                <a:solidFill>
                  <a:srgbClr val="FF6C00"/>
                </a:solidFill>
              </a:rPr>
              <a:t>This should allow you to more effectively share PharmaPendium searches with your co-workers, thereby streamlining </a:t>
            </a:r>
            <a:r>
              <a:rPr lang="en-CA" dirty="0">
                <a:solidFill>
                  <a:schemeClr val="tx2"/>
                </a:solidFill>
              </a:rPr>
              <a:t>information exchange, collaboration and R&amp;D productivity</a:t>
            </a:r>
            <a:endParaRPr lang="en-GB" dirty="0">
              <a:solidFill>
                <a:srgbClr val="FF6C00"/>
              </a:solidFill>
            </a:endParaRPr>
          </a:p>
          <a:p>
            <a:pPr marL="0" lvl="0" indent="0">
              <a:buFont typeface="+mj-lt"/>
              <a:buNone/>
            </a:pP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u="sng"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rPr>
              <a:t>Let’ assume that I did a drug safety data search and we would like to share the data with a specific colleague or a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tx2"/>
                </a:solidFill>
              </a:rPr>
              <a:t>For example, </a:t>
            </a:r>
            <a:r>
              <a:rPr lang="en-US" i="0" dirty="0">
                <a:solidFill>
                  <a:srgbClr val="FF6C00"/>
                </a:solidFill>
              </a:rPr>
              <a:t>Using PharmaPendium, I retrieved important adverse effect data on QT prolongation in dog, on drugs acting on Cyclin-dependent kinases. This is critical information to assess risk, select the right animals and experimental design.</a:t>
            </a:r>
          </a:p>
          <a:p>
            <a:pPr algn="ctr"/>
            <a:endParaRPr lang="en-US" i="1" dirty="0">
              <a:solidFill>
                <a:srgbClr val="FF6C00"/>
              </a:solidFill>
            </a:endParaRPr>
          </a:p>
          <a:p>
            <a:pPr algn="l"/>
            <a:r>
              <a:rPr lang="en-US" i="0" dirty="0">
                <a:solidFill>
                  <a:srgbClr val="FF6C00"/>
                </a:solidFill>
              </a:rPr>
              <a:t>I would like to share this search with my colleagues of the preclinical toxicology department as they will soon start preclinical work on compounds that also act on Cyclin-dependent kinases soon. </a:t>
            </a:r>
          </a:p>
          <a:p>
            <a:endParaRPr lang="en-US" sz="1200" dirty="0">
              <a:solidFill>
                <a:schemeClr val="tx2"/>
              </a:solidFill>
            </a:endParaRPr>
          </a:p>
          <a:p>
            <a:r>
              <a:rPr lang="en-US" sz="1200" dirty="0">
                <a:solidFill>
                  <a:schemeClr val="tx2"/>
                </a:solidFill>
              </a:rPr>
              <a:t>If you would like to know more about how to set up this specific drug safety  search, I would recommend to watch the introduction to retrieving drug safety data in PharmaPendium tutorial video</a:t>
            </a:r>
          </a:p>
          <a:p>
            <a:endParaRPr lang="en-US" sz="1200" dirty="0">
              <a:solidFill>
                <a:schemeClr val="tx2"/>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4097897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rPr>
              <a:t>However, you can also start with a search in any of the PharmaPendium data modules, including FAERS and the DD. </a:t>
            </a:r>
          </a:p>
          <a:p>
            <a:endParaRPr lang="en-US" sz="1200" dirty="0">
              <a:solidFill>
                <a:schemeClr val="tx2"/>
              </a:solidFill>
            </a:endParaRPr>
          </a:p>
          <a:p>
            <a:r>
              <a:rPr lang="en-US" sz="1200" dirty="0">
                <a:solidFill>
                  <a:schemeClr val="tx2"/>
                </a:solidFill>
              </a:rPr>
              <a:t>Here I already set up our search example search in PharmaPendium and let’s hit search.</a:t>
            </a:r>
          </a:p>
          <a:p>
            <a:endParaRPr lang="en-US" sz="1200" dirty="0">
              <a:solidFill>
                <a:schemeClr val="tx2"/>
              </a:solidFill>
            </a:endParaRPr>
          </a:p>
          <a:p>
            <a:r>
              <a:rPr lang="en-US" sz="1200" dirty="0">
                <a:solidFill>
                  <a:schemeClr val="tx2"/>
                </a:solidFill>
              </a:rPr>
              <a:t>Now to share this search </a:t>
            </a:r>
            <a:r>
              <a:rPr lang="en-GB" i="0" dirty="0"/>
              <a:t>we can simply click on the “share” Icon in the right upper hand corner. Important, to use the share feature, you need to be logged-in to PharmaPendium</a:t>
            </a:r>
          </a:p>
          <a:p>
            <a:pPr marL="0" indent="0">
              <a:buFont typeface="+mj-lt"/>
              <a:buNone/>
            </a:pPr>
            <a:r>
              <a:rPr lang="en-GB" i="0" dirty="0"/>
              <a:t>    </a:t>
            </a:r>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488594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rPr>
              <a:t>However, you can also start with a search in any of the PharmaPendium data modules, including FAERS and the DD. </a:t>
            </a:r>
          </a:p>
          <a:p>
            <a:endParaRPr lang="en-US" sz="1200" dirty="0">
              <a:solidFill>
                <a:schemeClr val="tx2"/>
              </a:solidFill>
            </a:endParaRPr>
          </a:p>
          <a:p>
            <a:r>
              <a:rPr lang="en-US" sz="1200" dirty="0">
                <a:solidFill>
                  <a:schemeClr val="tx2"/>
                </a:solidFill>
              </a:rPr>
              <a:t>Here I already set up this search example search, and let’s hit search </a:t>
            </a:r>
            <a:endParaRPr lang="en-US" dirty="0"/>
          </a:p>
          <a:p>
            <a:pPr marL="0" indent="0">
              <a:buFont typeface="+mj-lt"/>
              <a:buNone/>
            </a:pPr>
            <a:endParaRPr lang="en-GB" i="1" dirty="0"/>
          </a:p>
          <a:p>
            <a:pPr marL="0" indent="0">
              <a:buFont typeface="+mj-lt"/>
              <a:buNone/>
            </a:pPr>
            <a:r>
              <a:rPr lang="en-GB" i="0" dirty="0"/>
              <a:t>To share a search we can simply click on the “share” Icon in the right </a:t>
            </a:r>
            <a:r>
              <a:rPr lang="en-GB" i="0" dirty="0" err="1"/>
              <a:t>upperhand</a:t>
            </a:r>
            <a:r>
              <a:rPr lang="en-GB" i="0" dirty="0"/>
              <a:t> corner. Important, to use the Share feature, you need to be logged-in to PharmaPendium</a:t>
            </a:r>
          </a:p>
          <a:p>
            <a:pPr marL="0" indent="0">
              <a:buFont typeface="+mj-lt"/>
              <a:buNone/>
            </a:pPr>
            <a:r>
              <a:rPr lang="en-GB" i="0" dirty="0"/>
              <a:t>    </a:t>
            </a:r>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204627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Now we can customize the name of our search </a:t>
            </a:r>
          </a:p>
          <a:p>
            <a:pPr marL="0" indent="0">
              <a:buFont typeface="+mj-lt"/>
              <a:buNone/>
            </a:pPr>
            <a:r>
              <a:rPr lang="en-GB" i="0" dirty="0"/>
              <a:t>Further we need to define the recipients. We can either use comma-separated email addresses or group name. We will talk about group names in a bit, for this example I will send the email to myself.</a:t>
            </a:r>
          </a:p>
          <a:p>
            <a:pPr marL="0" indent="0">
              <a:buFont typeface="+mj-lt"/>
              <a:buNone/>
            </a:pPr>
            <a:endParaRPr lang="en-GB" i="0"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solidFill>
                  <a:schemeClr val="accent1">
                    <a:lumMod val="75000"/>
                  </a:schemeClr>
                </a:solidFill>
                <a:hlinkClick r:id="rId3">
                  <a:extLst>
                    <a:ext uri="{A12FA001-AC4F-418D-AE19-62706E023703}">
                      <ahyp:hlinkClr xmlns:ahyp="http://schemas.microsoft.com/office/drawing/2018/hyperlinkcolor" val="tx"/>
                    </a:ext>
                  </a:extLst>
                </a:hlinkClick>
              </a:rPr>
              <a:t>https://pp-trunk.cm-elsevier.com/redirect/shared?uuid=a5058847-298a-4128-ba9c-ba05fa4ec4b5</a:t>
            </a:r>
            <a:endParaRPr lang="en-US" dirty="0">
              <a:solidFill>
                <a:schemeClr val="accent1">
                  <a:lumMod val="75000"/>
                </a:schemeClr>
              </a:solidFill>
            </a:endParaRPr>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4284805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PharmaPendium will now rerun the search, thereby providing an up to date results overview. The recipient can now work with the data, if they like, look a the query by clicking on the pen symbol</a:t>
            </a:r>
          </a:p>
          <a:p>
            <a:pPr marL="0" indent="0">
              <a:buFont typeface="+mj-lt"/>
              <a:buNone/>
            </a:pPr>
            <a:endParaRPr lang="en-GB" i="0" dirty="0"/>
          </a:p>
          <a:p>
            <a:pPr marL="0" indent="0">
              <a:buFont typeface="+mj-lt"/>
              <a:buNone/>
            </a:pPr>
            <a:r>
              <a:rPr lang="en-GB" i="0" dirty="0"/>
              <a:t>    </a:t>
            </a:r>
          </a:p>
        </p:txBody>
      </p:sp>
      <p:sp>
        <p:nvSpPr>
          <p:cNvPr id="4" name="Slide Number Placeholder 3"/>
          <p:cNvSpPr>
            <a:spLocks noGrp="1"/>
          </p:cNvSpPr>
          <p:nvPr>
            <p:ph type="sldNum" sz="quarter" idx="10"/>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3886635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Next to sending sharing our searches with individual user based on email, we can also share our search with a contact group. A contact group is a group of people with whom we would like to frequently share a search, </a:t>
            </a:r>
          </a:p>
          <a:p>
            <a:pPr marL="0" indent="0">
              <a:buFont typeface="+mj-lt"/>
              <a:buNone/>
            </a:pPr>
            <a:r>
              <a:rPr lang="en-GB" i="0" dirty="0"/>
              <a:t>By creating a contact group we avoid having to type all the email addressed all the time </a:t>
            </a:r>
          </a:p>
          <a:p>
            <a:pPr marL="0" indent="0">
              <a:buFont typeface="+mj-lt"/>
              <a:buNone/>
            </a:pPr>
            <a:r>
              <a:rPr lang="en-GB" i="0" dirty="0"/>
              <a:t> We can also share a search with a contact group. To define a contact group we go “contact group” under “my tools a </a:t>
            </a:r>
          </a:p>
          <a:p>
            <a:pPr marL="0" indent="0">
              <a:buFont typeface="+mj-lt"/>
              <a:buNone/>
            </a:pPr>
            <a:r>
              <a:rPr lang="en-GB" i="0" dirty="0"/>
              <a:t>To modify an existing contact group, click on the pen symbol. You can add, remove of modify email addressed in the contact group. </a:t>
            </a:r>
          </a:p>
        </p:txBody>
      </p:sp>
      <p:sp>
        <p:nvSpPr>
          <p:cNvPr id="4" name="Slide Number Placeholder 3"/>
          <p:cNvSpPr>
            <a:spLocks noGrp="1"/>
          </p:cNvSpPr>
          <p:nvPr>
            <p:ph type="sldNum" sz="quarter" idx="10"/>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390131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 Further, we can also share a saved search </a:t>
            </a:r>
          </a:p>
        </p:txBody>
      </p:sp>
      <p:sp>
        <p:nvSpPr>
          <p:cNvPr id="4" name="Slide Number Placeholder 3"/>
          <p:cNvSpPr>
            <a:spLocks noGrp="1"/>
          </p:cNvSpPr>
          <p:nvPr>
            <p:ph type="sldNum" sz="quarter" idx="10"/>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4110752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4226230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en-GB" sz="1200" dirty="0"/>
              <a:t>Hopefully I have provide sufficient information to start  sharing searches with your colleagues, thereby making sure information is more effectively shared. </a:t>
            </a:r>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questions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08.08.2019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08.08.2019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08.08.2019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08.08.2019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08.08.2019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08.08.2019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08.08.2019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08.08.2019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08.08.2019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08.08.2019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08.08.2019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08.08.2019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08.08.2019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08.08.2019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08.08.2019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08.08.2019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08.08.2019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800" y="430319"/>
            <a:ext cx="8042496" cy="462759"/>
          </a:xfrm>
        </p:spPr>
        <p:txBody>
          <a:bodyPr/>
          <a:lstStyle>
            <a:lvl1pPr>
              <a:defRPr/>
            </a:lvl1pPr>
          </a:lstStyle>
          <a:p>
            <a:r>
              <a:rPr lang="en-US" dirty="0"/>
              <a:t>Title</a:t>
            </a:r>
            <a:endParaRPr lang="de-DE" dirty="0"/>
          </a:p>
        </p:txBody>
      </p:sp>
      <p:sp>
        <p:nvSpPr>
          <p:cNvPr id="9" name="Text Placeholder 8"/>
          <p:cNvSpPr>
            <a:spLocks noGrp="1"/>
          </p:cNvSpPr>
          <p:nvPr>
            <p:ph type="body" sz="quarter" idx="13"/>
          </p:nvPr>
        </p:nvSpPr>
        <p:spPr>
          <a:xfrm>
            <a:off x="487767" y="1152000"/>
            <a:ext cx="8042496" cy="3264797"/>
          </a:xfrm>
        </p:spPr>
        <p:txBody>
          <a:bodyPr/>
          <a:lstStyle>
            <a:lvl1pPr marL="0" indent="0">
              <a:lnSpc>
                <a:spcPts val="2400"/>
              </a:lnSpc>
              <a:buNone/>
              <a:defRPr sz="1500" b="0"/>
            </a:lvl1pPr>
            <a:lvl2pPr marL="360363" indent="-360363">
              <a:lnSpc>
                <a:spcPts val="2400"/>
              </a:lnSpc>
              <a:buFont typeface="+mj-lt"/>
              <a:buAutoNum type="arabicPeriod"/>
              <a:defRPr sz="1500" b="0"/>
            </a:lvl2pPr>
            <a:lvl3pPr marL="536575" indent="-171450">
              <a:lnSpc>
                <a:spcPts val="2400"/>
              </a:lnSpc>
              <a:defRPr sz="1500" b="0"/>
            </a:lvl3pPr>
            <a:lvl4pPr marL="720725" indent="-171450">
              <a:lnSpc>
                <a:spcPts val="2400"/>
              </a:lnSpc>
              <a:tabLst/>
              <a:defRPr sz="1500" b="0"/>
            </a:lvl4pPr>
            <a:lvl5pPr marL="896938" indent="-171450">
              <a:lnSpc>
                <a:spcPts val="2400"/>
              </a:lnSpc>
              <a:defRPr sz="15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4"/>
          </p:nvPr>
        </p:nvSpPr>
        <p:spPr/>
        <p:txBody>
          <a:bodyPr/>
          <a:lstStyle/>
          <a:p>
            <a:fld id="{3C2EB21C-D0DA-4078-ACF6-2C9CF31CA534}" type="datetime1">
              <a:rPr lang="nl-NL" smtClean="0"/>
              <a:t>8-8-2019</a:t>
            </a:fld>
            <a:endParaRPr lang="de-DE" dirty="0"/>
          </a:p>
        </p:txBody>
      </p:sp>
      <p:sp>
        <p:nvSpPr>
          <p:cNvPr id="6" name="Footer Placeholder 5"/>
          <p:cNvSpPr>
            <a:spLocks noGrp="1"/>
          </p:cNvSpPr>
          <p:nvPr>
            <p:ph type="ftr" sz="quarter" idx="15"/>
          </p:nvPr>
        </p:nvSpPr>
        <p:spPr/>
        <p:txBody>
          <a:bodyPr/>
          <a:lstStyle/>
          <a:p>
            <a:r>
              <a:rPr lang="en-CA"/>
              <a:t>QUOSA PV – a GXP compliant workflow management solution</a:t>
            </a:r>
            <a:endParaRPr lang="de-DE" dirty="0"/>
          </a:p>
        </p:txBody>
      </p:sp>
    </p:spTree>
    <p:extLst>
      <p:ext uri="{BB962C8B-B14F-4D97-AF65-F5344CB8AC3E}">
        <p14:creationId xmlns:p14="http://schemas.microsoft.com/office/powerpoint/2010/main" val="225747302"/>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08.08.2019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 id="2147483736" r:id="rId25"/>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p.widencdn.net/q0c1yw/PLS_DDD_PP_training_video_drug_safety_searching_VID"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hyperlink" Target="https://support.office.com/en-us/article/label-a-message-as-junk-or-not-junk-44d9bad9-c8e2-479f-8344-8549bb65019d" TargetMode="External"/><Relationship Id="rId4" Type="http://schemas.openxmlformats.org/officeDocument/2006/relationships/hyperlink" Target="mailto:noreply@nonprod.pharmapendium.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657454" y="4450475"/>
            <a:ext cx="5112709" cy="490001"/>
          </a:xfrm>
        </p:spPr>
        <p:txBody>
          <a:bodyPr/>
          <a:lstStyle/>
          <a:p>
            <a:r>
              <a:rPr lang="en-US" dirty="0"/>
              <a:t>Marnix Wieffer</a:t>
            </a:r>
          </a:p>
          <a:p>
            <a:r>
              <a:rPr lang="en-US" dirty="0"/>
              <a:t>Senior marketing manager drug safety  </a:t>
            </a:r>
          </a:p>
        </p:txBody>
      </p:sp>
      <p:sp>
        <p:nvSpPr>
          <p:cNvPr id="2" name="Title 1"/>
          <p:cNvSpPr>
            <a:spLocks noGrp="1"/>
          </p:cNvSpPr>
          <p:nvPr>
            <p:ph type="ctrTitle"/>
          </p:nvPr>
        </p:nvSpPr>
        <p:spPr>
          <a:xfrm>
            <a:off x="475840" y="1659467"/>
            <a:ext cx="6444913" cy="1744133"/>
          </a:xfrm>
        </p:spPr>
        <p:txBody>
          <a:bodyPr>
            <a:normAutofit/>
          </a:bodyPr>
          <a:lstStyle/>
          <a:p>
            <a:r>
              <a:rPr lang="en-US" dirty="0"/>
              <a:t>Sharing searches in PharmaPendium</a:t>
            </a:r>
          </a:p>
        </p:txBody>
      </p:sp>
      <p:sp>
        <p:nvSpPr>
          <p:cNvPr id="5" name="Text Placeholder 4"/>
          <p:cNvSpPr>
            <a:spLocks noGrp="1"/>
          </p:cNvSpPr>
          <p:nvPr>
            <p:ph type="body" sz="quarter" idx="16"/>
          </p:nvPr>
        </p:nvSpPr>
        <p:spPr>
          <a:xfrm>
            <a:off x="869489" y="3042228"/>
            <a:ext cx="4659249" cy="925769"/>
          </a:xfrm>
        </p:spPr>
        <p:txBody>
          <a:bodyPr>
            <a:normAutofit/>
          </a:bodyPr>
          <a:lstStyle/>
          <a:p>
            <a:r>
              <a:rPr lang="en-US" b="1" dirty="0"/>
              <a:t>Effective information sharing </a:t>
            </a:r>
            <a:endParaRPr lang="en-US" dirty="0"/>
          </a:p>
        </p:txBody>
      </p:sp>
      <p:sp>
        <p:nvSpPr>
          <p:cNvPr id="3" name="Text Placeholder 2"/>
          <p:cNvSpPr>
            <a:spLocks noGrp="1"/>
          </p:cNvSpPr>
          <p:nvPr>
            <p:ph type="body" sz="quarter" idx="13"/>
          </p:nvPr>
        </p:nvSpPr>
        <p:spPr/>
        <p:txBody>
          <a:bodyPr/>
          <a:lstStyle/>
          <a:p>
            <a:endParaRPr lang="en-US"/>
          </a:p>
        </p:txBody>
      </p:sp>
      <p:pic>
        <p:nvPicPr>
          <p:cNvPr id="6" name="Picture 2" descr="http://nonsolus/whoswhophotos/SCIENCE-WIEFFERM.jpg">
            <a:extLst>
              <a:ext uri="{FF2B5EF4-FFF2-40B4-BE49-F238E27FC236}">
                <a16:creationId xmlns:a16="http://schemas.microsoft.com/office/drawing/2014/main" id="{5A6CA3C2-4BE4-4ECA-877E-41CC2780C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 y="4247452"/>
            <a:ext cx="657102" cy="89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40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08.08.2019</a:t>
            </a:fld>
            <a:endParaRPr lang="de-DE" dirty="0"/>
          </a:p>
        </p:txBody>
      </p:sp>
      <p:sp>
        <p:nvSpPr>
          <p:cNvPr id="3" name="Footer Placeholder 2"/>
          <p:cNvSpPr>
            <a:spLocks noGrp="1"/>
          </p:cNvSpPr>
          <p:nvPr>
            <p:ph type="ftr" sz="quarter" idx="15"/>
          </p:nvPr>
        </p:nvSpPr>
        <p:spPr>
          <a:xfrm>
            <a:off x="1044000" y="4560014"/>
            <a:ext cx="3086100" cy="162244"/>
          </a:xfrm>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576263" y="1064854"/>
            <a:ext cx="7991475" cy="3264797"/>
          </a:xfrm>
        </p:spPr>
        <p:txBody>
          <a:bodyPr>
            <a:normAutofit/>
          </a:bodyPr>
          <a:lstStyle/>
          <a:p>
            <a:pPr marL="342900" indent="-342900">
              <a:buFont typeface="+mj-lt"/>
              <a:buAutoNum type="arabicPeriod"/>
            </a:pPr>
            <a:r>
              <a:rPr lang="en-GB" dirty="0"/>
              <a:t>How to share a search (link/email) </a:t>
            </a:r>
          </a:p>
          <a:p>
            <a:pPr marL="342900" lvl="0" indent="-342900">
              <a:buFont typeface="+mj-lt"/>
              <a:buAutoNum type="arabicPeriod"/>
            </a:pPr>
            <a:r>
              <a:rPr lang="en-GB" dirty="0"/>
              <a:t>How to create and modify contact group</a:t>
            </a:r>
          </a:p>
          <a:p>
            <a:pPr marL="342900" lvl="0" indent="-342900">
              <a:buFont typeface="+mj-lt"/>
              <a:buAutoNum type="arabicPeriod"/>
            </a:pPr>
            <a:r>
              <a:rPr lang="en-GB" dirty="0"/>
              <a:t>Share a saved or recent search</a:t>
            </a:r>
          </a:p>
          <a:p>
            <a:pPr lvl="0"/>
            <a:endParaRPr lang="en-GB" dirty="0"/>
          </a:p>
          <a:p>
            <a:r>
              <a:rPr lang="en-GB" dirty="0">
                <a:solidFill>
                  <a:srgbClr val="FF6C00"/>
                </a:solidFill>
              </a:rPr>
              <a:t>This should allow you to more effectively share PharmaPendium searches with your co-workers, thereby streamlining </a:t>
            </a:r>
            <a:r>
              <a:rPr lang="en-CA" dirty="0">
                <a:solidFill>
                  <a:schemeClr val="tx2"/>
                </a:solidFill>
              </a:rPr>
              <a:t>information exchange, collaboration and R&amp;D productivity</a:t>
            </a:r>
            <a:endParaRPr lang="en-GB" dirty="0">
              <a:solidFill>
                <a:srgbClr val="FF6C00"/>
              </a:solidFill>
            </a:endParaRPr>
          </a:p>
        </p:txBody>
      </p:sp>
    </p:spTree>
    <p:extLst>
      <p:ext uri="{BB962C8B-B14F-4D97-AF65-F5344CB8AC3E}">
        <p14:creationId xmlns:p14="http://schemas.microsoft.com/office/powerpoint/2010/main" val="384099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262" y="365896"/>
            <a:ext cx="7991475" cy="462759"/>
          </a:xfrm>
        </p:spPr>
        <p:txBody>
          <a:bodyPr/>
          <a:lstStyle/>
          <a:p>
            <a:r>
              <a:rPr lang="en-CA" dirty="0"/>
              <a:t>Example search </a:t>
            </a:r>
          </a:p>
        </p:txBody>
      </p:sp>
      <p:sp>
        <p:nvSpPr>
          <p:cNvPr id="6" name="Rechthoek 5">
            <a:extLst>
              <a:ext uri="{FF2B5EF4-FFF2-40B4-BE49-F238E27FC236}">
                <a16:creationId xmlns:a16="http://schemas.microsoft.com/office/drawing/2014/main" id="{AEDA35BD-90E0-4836-8ADA-5CB85E59E156}"/>
              </a:ext>
            </a:extLst>
          </p:cNvPr>
          <p:cNvSpPr/>
          <p:nvPr/>
        </p:nvSpPr>
        <p:spPr>
          <a:xfrm>
            <a:off x="576262" y="1469624"/>
            <a:ext cx="8264388" cy="2000548"/>
          </a:xfrm>
          <a:prstGeom prst="rect">
            <a:avLst/>
          </a:prstGeom>
        </p:spPr>
        <p:txBody>
          <a:bodyPr wrap="square">
            <a:spAutoFit/>
          </a:bodyPr>
          <a:lstStyle/>
          <a:p>
            <a:pPr algn="ctr"/>
            <a:r>
              <a:rPr lang="en-US" i="1" dirty="0">
                <a:solidFill>
                  <a:srgbClr val="FF6C00"/>
                </a:solidFill>
              </a:rPr>
              <a:t>“Using PharmaPendium, I retrieved important adverse effect data on QT prolongation in dog, on drugs acting on Cyclin-dependent kinases.” </a:t>
            </a:r>
          </a:p>
          <a:p>
            <a:pPr algn="ctr"/>
            <a:endParaRPr lang="en-US" i="1" dirty="0">
              <a:solidFill>
                <a:srgbClr val="FF6C00"/>
              </a:solidFill>
            </a:endParaRPr>
          </a:p>
          <a:p>
            <a:pPr algn="ctr"/>
            <a:r>
              <a:rPr lang="en-US" i="1" dirty="0">
                <a:solidFill>
                  <a:srgbClr val="FF6C00"/>
                </a:solidFill>
              </a:rPr>
              <a:t>“I would like to share this search with my colleagues of the preclinical toxicology department as they will soon start preclinical work on compounds acting on Cyclin-dependent kinases soon.” </a:t>
            </a:r>
          </a:p>
          <a:p>
            <a:pPr marL="285750" indent="-285750">
              <a:buFont typeface="Arial" panose="020B0604020202020204" pitchFamily="34" charset="0"/>
              <a:buChar char="•"/>
            </a:pPr>
            <a:endParaRPr lang="en-US" sz="1600" dirty="0"/>
          </a:p>
        </p:txBody>
      </p:sp>
      <p:sp>
        <p:nvSpPr>
          <p:cNvPr id="7" name="Rechthoek 6">
            <a:extLst>
              <a:ext uri="{FF2B5EF4-FFF2-40B4-BE49-F238E27FC236}">
                <a16:creationId xmlns:a16="http://schemas.microsoft.com/office/drawing/2014/main" id="{6BAFF75C-2188-45E2-BC20-A12E9B2EB62E}"/>
              </a:ext>
            </a:extLst>
          </p:cNvPr>
          <p:cNvSpPr/>
          <p:nvPr/>
        </p:nvSpPr>
        <p:spPr>
          <a:xfrm>
            <a:off x="1565148" y="3741809"/>
            <a:ext cx="6609502" cy="369332"/>
          </a:xfrm>
          <a:prstGeom prst="rect">
            <a:avLst/>
          </a:prstGeom>
        </p:spPr>
        <p:txBody>
          <a:bodyPr wrap="none">
            <a:spAutoFit/>
          </a:bodyPr>
          <a:lstStyle/>
          <a:p>
            <a:r>
              <a:rPr lang="en-US" dirty="0">
                <a:solidFill>
                  <a:schemeClr val="tx2"/>
                </a:solidFill>
              </a:rPr>
              <a:t>Suggested watch: </a:t>
            </a:r>
            <a:r>
              <a:rPr lang="en-US" u="sng" dirty="0">
                <a:hlinkClick r:id="rId3"/>
              </a:rPr>
              <a:t>Introduction to retrieving drug safety data </a:t>
            </a:r>
            <a:r>
              <a:rPr lang="en-US" dirty="0">
                <a:solidFill>
                  <a:schemeClr val="tx2"/>
                </a:solidFill>
              </a:rPr>
              <a:t> </a:t>
            </a:r>
            <a:endParaRPr lang="en-US" dirty="0"/>
          </a:p>
        </p:txBody>
      </p:sp>
    </p:spTree>
    <p:extLst>
      <p:ext uri="{BB962C8B-B14F-4D97-AF65-F5344CB8AC3E}">
        <p14:creationId xmlns:p14="http://schemas.microsoft.com/office/powerpoint/2010/main" val="268915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752" y="430319"/>
            <a:ext cx="8042496" cy="914642"/>
          </a:xfrm>
        </p:spPr>
        <p:txBody>
          <a:bodyPr/>
          <a:lstStyle/>
          <a:p>
            <a:r>
              <a:rPr lang="en-CA" dirty="0"/>
              <a:t>Searches from my different data modules can be shared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3" name="Tekstvak 2">
            <a:extLst>
              <a:ext uri="{FF2B5EF4-FFF2-40B4-BE49-F238E27FC236}">
                <a16:creationId xmlns:a16="http://schemas.microsoft.com/office/drawing/2014/main" id="{705D761B-997D-4F42-9D3B-AF700A5E1CC2}"/>
              </a:ext>
            </a:extLst>
          </p:cNvPr>
          <p:cNvSpPr txBox="1"/>
          <p:nvPr/>
        </p:nvSpPr>
        <p:spPr>
          <a:xfrm>
            <a:off x="331683" y="1908565"/>
            <a:ext cx="2240629" cy="2031325"/>
          </a:xfrm>
          <a:prstGeom prst="rect">
            <a:avLst/>
          </a:prstGeom>
          <a:noFill/>
        </p:spPr>
        <p:txBody>
          <a:bodyPr wrap="square" rtlCol="0">
            <a:spAutoFit/>
          </a:bodyPr>
          <a:lstStyle/>
          <a:p>
            <a:r>
              <a:rPr lang="en-US" sz="1400" u="sng" dirty="0">
                <a:solidFill>
                  <a:srgbClr val="FF6C00"/>
                </a:solidFill>
              </a:rPr>
              <a:t>Starting point:</a:t>
            </a:r>
          </a:p>
          <a:p>
            <a:r>
              <a:rPr lang="en-US" sz="1400" dirty="0">
                <a:solidFill>
                  <a:srgbClr val="FF6C00"/>
                </a:solidFill>
              </a:rPr>
              <a:t>Text search</a:t>
            </a:r>
          </a:p>
          <a:p>
            <a:r>
              <a:rPr lang="en-US" sz="1400" dirty="0">
                <a:solidFill>
                  <a:srgbClr val="FF6C00"/>
                </a:solidFill>
              </a:rPr>
              <a:t>PK search</a:t>
            </a:r>
          </a:p>
          <a:p>
            <a:r>
              <a:rPr lang="en-US" sz="1400" dirty="0">
                <a:solidFill>
                  <a:srgbClr val="FF6C00"/>
                </a:solidFill>
              </a:rPr>
              <a:t>MET search </a:t>
            </a:r>
          </a:p>
          <a:p>
            <a:r>
              <a:rPr lang="en-US" sz="1400" dirty="0">
                <a:solidFill>
                  <a:srgbClr val="FF6C00"/>
                </a:solidFill>
              </a:rPr>
              <a:t>Chemistry search</a:t>
            </a:r>
          </a:p>
          <a:p>
            <a:r>
              <a:rPr lang="en-US" sz="1400" dirty="0">
                <a:solidFill>
                  <a:srgbClr val="FF6C00"/>
                </a:solidFill>
              </a:rPr>
              <a:t>Efficacy search</a:t>
            </a:r>
          </a:p>
          <a:p>
            <a:r>
              <a:rPr lang="en-US" sz="1400" dirty="0">
                <a:solidFill>
                  <a:srgbClr val="FF6C00"/>
                </a:solidFill>
              </a:rPr>
              <a:t>Activity search  </a:t>
            </a:r>
          </a:p>
          <a:p>
            <a:r>
              <a:rPr lang="en-US" sz="1400" dirty="0">
                <a:solidFill>
                  <a:srgbClr val="FF6C00"/>
                </a:solidFill>
              </a:rPr>
              <a:t>FAERS Search</a:t>
            </a:r>
          </a:p>
          <a:p>
            <a:r>
              <a:rPr lang="en-US" sz="1400" dirty="0">
                <a:solidFill>
                  <a:srgbClr val="FF6C00"/>
                </a:solidFill>
              </a:rPr>
              <a:t>DDI risk calculator </a:t>
            </a:r>
          </a:p>
        </p:txBody>
      </p:sp>
      <p:pic>
        <p:nvPicPr>
          <p:cNvPr id="8" name="Afbeelding 7">
            <a:extLst>
              <a:ext uri="{FF2B5EF4-FFF2-40B4-BE49-F238E27FC236}">
                <a16:creationId xmlns:a16="http://schemas.microsoft.com/office/drawing/2014/main" id="{1E3F77B2-68B6-4B47-9038-9D72231AEBDE}"/>
              </a:ext>
            </a:extLst>
          </p:cNvPr>
          <p:cNvPicPr>
            <a:picLocks noChangeAspect="1"/>
          </p:cNvPicPr>
          <p:nvPr/>
        </p:nvPicPr>
        <p:blipFill rotWithShape="1">
          <a:blip r:embed="rId4"/>
          <a:srcRect b="20162"/>
          <a:stretch/>
        </p:blipFill>
        <p:spPr>
          <a:xfrm>
            <a:off x="2572312" y="1758597"/>
            <a:ext cx="5544063" cy="2331263"/>
          </a:xfrm>
          <a:prstGeom prst="rect">
            <a:avLst/>
          </a:prstGeom>
        </p:spPr>
      </p:pic>
    </p:spTree>
    <p:extLst>
      <p:ext uri="{BB962C8B-B14F-4D97-AF65-F5344CB8AC3E}">
        <p14:creationId xmlns:p14="http://schemas.microsoft.com/office/powerpoint/2010/main" val="329354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752" y="430319"/>
            <a:ext cx="8042496" cy="914642"/>
          </a:xfrm>
        </p:spPr>
        <p:txBody>
          <a:bodyPr/>
          <a:lstStyle/>
          <a:p>
            <a:r>
              <a:rPr lang="en-CA" dirty="0"/>
              <a:t>Share button visible on result page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8" name="Afbeelding 7">
            <a:extLst>
              <a:ext uri="{FF2B5EF4-FFF2-40B4-BE49-F238E27FC236}">
                <a16:creationId xmlns:a16="http://schemas.microsoft.com/office/drawing/2014/main" id="{D48CD492-74AE-4576-B187-9CE3F19D28AE}"/>
              </a:ext>
            </a:extLst>
          </p:cNvPr>
          <p:cNvPicPr>
            <a:picLocks noChangeAspect="1"/>
          </p:cNvPicPr>
          <p:nvPr/>
        </p:nvPicPr>
        <p:blipFill>
          <a:blip r:embed="rId4"/>
          <a:stretch>
            <a:fillRect/>
          </a:stretch>
        </p:blipFill>
        <p:spPr>
          <a:xfrm>
            <a:off x="1565972" y="1518415"/>
            <a:ext cx="6257677" cy="2664192"/>
          </a:xfrm>
          <a:prstGeom prst="rect">
            <a:avLst/>
          </a:prstGeom>
        </p:spPr>
      </p:pic>
      <p:sp>
        <p:nvSpPr>
          <p:cNvPr id="9" name="Rechthoek 8">
            <a:extLst>
              <a:ext uri="{FF2B5EF4-FFF2-40B4-BE49-F238E27FC236}">
                <a16:creationId xmlns:a16="http://schemas.microsoft.com/office/drawing/2014/main" id="{9A2FD4A4-6380-4A77-A48E-E224D13E5A75}"/>
              </a:ext>
            </a:extLst>
          </p:cNvPr>
          <p:cNvSpPr/>
          <p:nvPr/>
        </p:nvSpPr>
        <p:spPr>
          <a:xfrm>
            <a:off x="6790616" y="1954015"/>
            <a:ext cx="614373" cy="34397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8107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3E427043-25C5-4303-B112-50941DA37E86}"/>
              </a:ext>
            </a:extLst>
          </p:cNvPr>
          <p:cNvPicPr>
            <a:picLocks noChangeAspect="1"/>
          </p:cNvPicPr>
          <p:nvPr/>
        </p:nvPicPr>
        <p:blipFill>
          <a:blip r:embed="rId3"/>
          <a:stretch>
            <a:fillRect/>
          </a:stretch>
        </p:blipFill>
        <p:spPr>
          <a:xfrm>
            <a:off x="2012595" y="1383385"/>
            <a:ext cx="2780006" cy="2935314"/>
          </a:xfrm>
          <a:prstGeom prst="rect">
            <a:avLst/>
          </a:prstGeom>
        </p:spPr>
      </p:pic>
      <p:sp>
        <p:nvSpPr>
          <p:cNvPr id="2" name="Title 1"/>
          <p:cNvSpPr>
            <a:spLocks noGrp="1"/>
          </p:cNvSpPr>
          <p:nvPr>
            <p:ph type="title"/>
          </p:nvPr>
        </p:nvSpPr>
        <p:spPr>
          <a:xfrm>
            <a:off x="550752" y="430319"/>
            <a:ext cx="8163878" cy="914642"/>
          </a:xfrm>
        </p:spPr>
        <p:txBody>
          <a:bodyPr/>
          <a:lstStyle/>
          <a:p>
            <a:r>
              <a:rPr lang="en-CA" dirty="0"/>
              <a:t>Searches can be shared with individuals or groups</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7" name="Rechthoek 6">
            <a:extLst>
              <a:ext uri="{FF2B5EF4-FFF2-40B4-BE49-F238E27FC236}">
                <a16:creationId xmlns:a16="http://schemas.microsoft.com/office/drawing/2014/main" id="{2B477085-C176-4C70-98FC-2156A8601D23}"/>
              </a:ext>
            </a:extLst>
          </p:cNvPr>
          <p:cNvSpPr/>
          <p:nvPr/>
        </p:nvSpPr>
        <p:spPr>
          <a:xfrm>
            <a:off x="2012595" y="2240629"/>
            <a:ext cx="2495796" cy="43624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hthoek 4">
            <a:extLst>
              <a:ext uri="{FF2B5EF4-FFF2-40B4-BE49-F238E27FC236}">
                <a16:creationId xmlns:a16="http://schemas.microsoft.com/office/drawing/2014/main" id="{6E21EE83-5698-43A5-AD56-4B79961C66D8}"/>
              </a:ext>
            </a:extLst>
          </p:cNvPr>
          <p:cNvSpPr/>
          <p:nvPr/>
        </p:nvSpPr>
        <p:spPr>
          <a:xfrm>
            <a:off x="4612097" y="2194079"/>
            <a:ext cx="3331597" cy="584775"/>
          </a:xfrm>
          <a:prstGeom prst="rect">
            <a:avLst/>
          </a:prstGeom>
        </p:spPr>
        <p:txBody>
          <a:bodyPr wrap="square">
            <a:spAutoFit/>
          </a:bodyPr>
          <a:lstStyle/>
          <a:p>
            <a:r>
              <a:rPr lang="en-CA" sz="1600" dirty="0">
                <a:solidFill>
                  <a:schemeClr val="tx2"/>
                </a:solidFill>
              </a:rPr>
              <a:t>Type email addresses of individual recipients or group name </a:t>
            </a:r>
            <a:endParaRPr lang="en-US" sz="1600" dirty="0">
              <a:solidFill>
                <a:schemeClr val="tx2"/>
              </a:solidFill>
            </a:endParaRPr>
          </a:p>
        </p:txBody>
      </p:sp>
      <p:sp>
        <p:nvSpPr>
          <p:cNvPr id="9" name="Rechthoek 8">
            <a:extLst>
              <a:ext uri="{FF2B5EF4-FFF2-40B4-BE49-F238E27FC236}">
                <a16:creationId xmlns:a16="http://schemas.microsoft.com/office/drawing/2014/main" id="{CB120B40-38EC-4346-95C3-B461DFAAB9A8}"/>
              </a:ext>
            </a:extLst>
          </p:cNvPr>
          <p:cNvSpPr/>
          <p:nvPr/>
        </p:nvSpPr>
        <p:spPr>
          <a:xfrm>
            <a:off x="3471472" y="3959785"/>
            <a:ext cx="549532" cy="318052"/>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hoek 9">
            <a:extLst>
              <a:ext uri="{FF2B5EF4-FFF2-40B4-BE49-F238E27FC236}">
                <a16:creationId xmlns:a16="http://schemas.microsoft.com/office/drawing/2014/main" id="{A90CACF2-33A6-4D67-A25C-3C10674A3D61}"/>
              </a:ext>
            </a:extLst>
          </p:cNvPr>
          <p:cNvSpPr/>
          <p:nvPr/>
        </p:nvSpPr>
        <p:spPr>
          <a:xfrm>
            <a:off x="1057865" y="3798540"/>
            <a:ext cx="2413607" cy="861774"/>
          </a:xfrm>
          <a:prstGeom prst="rect">
            <a:avLst/>
          </a:prstGeom>
        </p:spPr>
        <p:txBody>
          <a:bodyPr wrap="square">
            <a:spAutoFit/>
          </a:bodyPr>
          <a:lstStyle/>
          <a:p>
            <a:r>
              <a:rPr lang="en-CA" sz="1600" u="sng" dirty="0">
                <a:solidFill>
                  <a:schemeClr val="tx2"/>
                </a:solidFill>
              </a:rPr>
              <a:t>Or</a:t>
            </a:r>
            <a:r>
              <a:rPr lang="en-CA" sz="1600" dirty="0">
                <a:solidFill>
                  <a:schemeClr val="tx2"/>
                </a:solidFill>
              </a:rPr>
              <a:t> copy share link into document or email</a:t>
            </a:r>
          </a:p>
          <a:p>
            <a:endParaRPr lang="en-US" dirty="0">
              <a:solidFill>
                <a:schemeClr val="tx2"/>
              </a:solidFill>
            </a:endParaRPr>
          </a:p>
        </p:txBody>
      </p:sp>
      <p:sp>
        <p:nvSpPr>
          <p:cNvPr id="11" name="Rechthoek 10">
            <a:extLst>
              <a:ext uri="{FF2B5EF4-FFF2-40B4-BE49-F238E27FC236}">
                <a16:creationId xmlns:a16="http://schemas.microsoft.com/office/drawing/2014/main" id="{4FACEFAF-6B0B-4E9E-ADDC-3DF62BA2BB35}"/>
              </a:ext>
            </a:extLst>
          </p:cNvPr>
          <p:cNvSpPr/>
          <p:nvPr/>
        </p:nvSpPr>
        <p:spPr>
          <a:xfrm>
            <a:off x="2012595" y="1728500"/>
            <a:ext cx="2495796" cy="43624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hoek 11">
            <a:extLst>
              <a:ext uri="{FF2B5EF4-FFF2-40B4-BE49-F238E27FC236}">
                <a16:creationId xmlns:a16="http://schemas.microsoft.com/office/drawing/2014/main" id="{CF950F8B-2BFD-4092-A51B-2E9236C5FF11}"/>
              </a:ext>
            </a:extLst>
          </p:cNvPr>
          <p:cNvSpPr/>
          <p:nvPr/>
        </p:nvSpPr>
        <p:spPr>
          <a:xfrm>
            <a:off x="4654211" y="1735313"/>
            <a:ext cx="3331597" cy="338554"/>
          </a:xfrm>
          <a:prstGeom prst="rect">
            <a:avLst/>
          </a:prstGeom>
        </p:spPr>
        <p:txBody>
          <a:bodyPr wrap="square">
            <a:spAutoFit/>
          </a:bodyPr>
          <a:lstStyle/>
          <a:p>
            <a:r>
              <a:rPr lang="en-CA" sz="1600" dirty="0">
                <a:solidFill>
                  <a:schemeClr val="tx2"/>
                </a:solidFill>
              </a:rPr>
              <a:t>Customize search name</a:t>
            </a:r>
            <a:endParaRPr lang="en-US" sz="1600" dirty="0">
              <a:solidFill>
                <a:schemeClr val="tx2"/>
              </a:solidFill>
            </a:endParaRPr>
          </a:p>
        </p:txBody>
      </p:sp>
    </p:spTree>
    <p:extLst>
      <p:ext uri="{BB962C8B-B14F-4D97-AF65-F5344CB8AC3E}">
        <p14:creationId xmlns:p14="http://schemas.microsoft.com/office/powerpoint/2010/main" val="241031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17DE332-D75D-435F-9914-25589E8BD275}"/>
              </a:ext>
            </a:extLst>
          </p:cNvPr>
          <p:cNvPicPr>
            <a:picLocks noChangeAspect="1"/>
          </p:cNvPicPr>
          <p:nvPr/>
        </p:nvPicPr>
        <p:blipFill>
          <a:blip r:embed="rId3"/>
          <a:stretch>
            <a:fillRect/>
          </a:stretch>
        </p:blipFill>
        <p:spPr>
          <a:xfrm>
            <a:off x="1011530" y="1240271"/>
            <a:ext cx="2032432" cy="3055000"/>
          </a:xfrm>
          <a:prstGeom prst="rect">
            <a:avLst/>
          </a:prstGeom>
        </p:spPr>
      </p:pic>
      <p:sp>
        <p:nvSpPr>
          <p:cNvPr id="2" name="Title 1"/>
          <p:cNvSpPr>
            <a:spLocks noGrp="1"/>
          </p:cNvSpPr>
          <p:nvPr>
            <p:ph type="title"/>
          </p:nvPr>
        </p:nvSpPr>
        <p:spPr>
          <a:xfrm>
            <a:off x="550752" y="430319"/>
            <a:ext cx="8042496" cy="914642"/>
          </a:xfrm>
        </p:spPr>
        <p:txBody>
          <a:bodyPr/>
          <a:lstStyle/>
          <a:p>
            <a:r>
              <a:rPr lang="en-CA" dirty="0"/>
              <a:t>Recipients receive an email with link </a:t>
            </a:r>
          </a:p>
        </p:txBody>
      </p:sp>
      <p:sp>
        <p:nvSpPr>
          <p:cNvPr id="13" name="Rechthoek 12">
            <a:extLst>
              <a:ext uri="{FF2B5EF4-FFF2-40B4-BE49-F238E27FC236}">
                <a16:creationId xmlns:a16="http://schemas.microsoft.com/office/drawing/2014/main" id="{8DE80A9C-65DC-41C8-B238-EC1909B8AEAE}"/>
              </a:ext>
            </a:extLst>
          </p:cNvPr>
          <p:cNvSpPr/>
          <p:nvPr/>
        </p:nvSpPr>
        <p:spPr>
          <a:xfrm>
            <a:off x="4183296" y="1393916"/>
            <a:ext cx="4113523" cy="2031325"/>
          </a:xfrm>
          <a:prstGeom prst="rect">
            <a:avLst/>
          </a:prstGeom>
        </p:spPr>
        <p:txBody>
          <a:bodyPr wrap="square">
            <a:spAutoFit/>
          </a:bodyPr>
          <a:lstStyle/>
          <a:p>
            <a:pPr marL="342900" indent="-342900">
              <a:buFont typeface="+mj-lt"/>
              <a:buAutoNum type="arabicPeriod"/>
            </a:pPr>
            <a:r>
              <a:rPr lang="en-CA" dirty="0">
                <a:solidFill>
                  <a:schemeClr val="tx2"/>
                </a:solidFill>
              </a:rPr>
              <a:t>Clicking “view results” will rerun the search </a:t>
            </a:r>
          </a:p>
          <a:p>
            <a:pPr marL="342900" indent="-342900">
              <a:buFont typeface="+mj-lt"/>
              <a:buAutoNum type="arabicPeriod"/>
            </a:pPr>
            <a:r>
              <a:rPr lang="en-CA" dirty="0">
                <a:solidFill>
                  <a:schemeClr val="tx2"/>
                </a:solidFill>
              </a:rPr>
              <a:t>Recipient needs access to PharmaPendium  </a:t>
            </a:r>
          </a:p>
          <a:p>
            <a:pPr marL="342900" indent="-342900">
              <a:buFont typeface="+mj-lt"/>
              <a:buAutoNum type="arabicPeriod"/>
            </a:pPr>
            <a:r>
              <a:rPr lang="en-CA" dirty="0">
                <a:solidFill>
                  <a:schemeClr val="tx2"/>
                </a:solidFill>
              </a:rPr>
              <a:t>Recipient needs to login to PharmaPendium  </a:t>
            </a:r>
          </a:p>
          <a:p>
            <a:endParaRPr lang="en-US" dirty="0">
              <a:solidFill>
                <a:schemeClr val="tx2"/>
              </a:solidFill>
            </a:endParaRPr>
          </a:p>
        </p:txBody>
      </p:sp>
      <p:cxnSp>
        <p:nvCxnSpPr>
          <p:cNvPr id="14" name="Rechte verbindingslijn met pijl 13">
            <a:extLst>
              <a:ext uri="{FF2B5EF4-FFF2-40B4-BE49-F238E27FC236}">
                <a16:creationId xmlns:a16="http://schemas.microsoft.com/office/drawing/2014/main" id="{D129DAB9-DB00-4DFD-B973-5AC4D82B9997}"/>
              </a:ext>
            </a:extLst>
          </p:cNvPr>
          <p:cNvCxnSpPr>
            <a:cxnSpLocks/>
          </p:cNvCxnSpPr>
          <p:nvPr/>
        </p:nvCxnSpPr>
        <p:spPr>
          <a:xfrm flipV="1">
            <a:off x="2502883" y="2343365"/>
            <a:ext cx="1680413" cy="848812"/>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3" name="Rechthoek 2">
            <a:extLst>
              <a:ext uri="{FF2B5EF4-FFF2-40B4-BE49-F238E27FC236}">
                <a16:creationId xmlns:a16="http://schemas.microsoft.com/office/drawing/2014/main" id="{AC93E552-163C-4F39-8239-AEDA9C9E2430}"/>
              </a:ext>
            </a:extLst>
          </p:cNvPr>
          <p:cNvSpPr/>
          <p:nvPr/>
        </p:nvSpPr>
        <p:spPr>
          <a:xfrm>
            <a:off x="3214563" y="3425241"/>
            <a:ext cx="6355226" cy="738664"/>
          </a:xfrm>
          <a:prstGeom prst="rect">
            <a:avLst/>
          </a:prstGeom>
        </p:spPr>
        <p:txBody>
          <a:bodyPr wrap="square">
            <a:spAutoFit/>
          </a:bodyPr>
          <a:lstStyle/>
          <a:p>
            <a:pPr marL="285750" indent="-285750">
              <a:buFont typeface="Arial" panose="020B0604020202020204" pitchFamily="34" charset="0"/>
              <a:buChar char="•"/>
            </a:pPr>
            <a:r>
              <a:rPr lang="en-CA" sz="1400" dirty="0">
                <a:solidFill>
                  <a:schemeClr val="tx2"/>
                </a:solidFill>
              </a:rPr>
              <a:t>Check spam folder </a:t>
            </a:r>
          </a:p>
          <a:p>
            <a:pPr marL="285750" indent="-285750">
              <a:buFont typeface="Arial" panose="020B0604020202020204" pitchFamily="34" charset="0"/>
              <a:buChar char="•"/>
            </a:pPr>
            <a:r>
              <a:rPr lang="en-CA" sz="1400" dirty="0">
                <a:solidFill>
                  <a:schemeClr val="tx2"/>
                </a:solidFill>
              </a:rPr>
              <a:t>Mark emails from </a:t>
            </a:r>
            <a:r>
              <a:rPr lang="en-CA" sz="1400" dirty="0">
                <a:solidFill>
                  <a:schemeClr val="tx2"/>
                </a:solidFill>
                <a:hlinkClick r:id="rId4"/>
              </a:rPr>
              <a:t>noreply@nonprod.pharmapendium.com</a:t>
            </a:r>
            <a:r>
              <a:rPr lang="en-CA" sz="1400" dirty="0">
                <a:solidFill>
                  <a:schemeClr val="tx2"/>
                </a:solidFill>
              </a:rPr>
              <a:t> as safe</a:t>
            </a:r>
          </a:p>
          <a:p>
            <a:pPr marL="285750" indent="-285750">
              <a:buFont typeface="Arial" panose="020B0604020202020204" pitchFamily="34" charset="0"/>
              <a:buChar char="•"/>
            </a:pPr>
            <a:r>
              <a:rPr lang="en-CA" sz="1400" dirty="0">
                <a:solidFill>
                  <a:schemeClr val="tx2"/>
                </a:solidFill>
              </a:rPr>
              <a:t>For instructions, click </a:t>
            </a:r>
            <a:r>
              <a:rPr lang="en-CA" sz="1400" dirty="0">
                <a:solidFill>
                  <a:schemeClr val="tx2"/>
                </a:solidFill>
                <a:hlinkClick r:id="rId5"/>
              </a:rPr>
              <a:t>here</a:t>
            </a:r>
            <a:r>
              <a:rPr lang="en-CA" sz="1400" dirty="0">
                <a:solidFill>
                  <a:schemeClr val="tx2"/>
                </a:solidFill>
              </a:rPr>
              <a:t>   </a:t>
            </a:r>
          </a:p>
        </p:txBody>
      </p:sp>
    </p:spTree>
    <p:extLst>
      <p:ext uri="{BB962C8B-B14F-4D97-AF65-F5344CB8AC3E}">
        <p14:creationId xmlns:p14="http://schemas.microsoft.com/office/powerpoint/2010/main" val="220559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752" y="430319"/>
            <a:ext cx="8042496" cy="914642"/>
          </a:xfrm>
        </p:spPr>
        <p:txBody>
          <a:bodyPr/>
          <a:lstStyle/>
          <a:p>
            <a:r>
              <a:rPr lang="en-CA" dirty="0"/>
              <a:t>A contact group is a set of recipients defined by you</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4" name="Afbeelding 3">
            <a:extLst>
              <a:ext uri="{FF2B5EF4-FFF2-40B4-BE49-F238E27FC236}">
                <a16:creationId xmlns:a16="http://schemas.microsoft.com/office/drawing/2014/main" id="{8F2943B6-8F14-435E-94FC-CAB15A62744F}"/>
              </a:ext>
            </a:extLst>
          </p:cNvPr>
          <p:cNvPicPr>
            <a:picLocks noChangeAspect="1"/>
          </p:cNvPicPr>
          <p:nvPr/>
        </p:nvPicPr>
        <p:blipFill>
          <a:blip r:embed="rId4"/>
          <a:stretch>
            <a:fillRect/>
          </a:stretch>
        </p:blipFill>
        <p:spPr>
          <a:xfrm>
            <a:off x="536600" y="2215053"/>
            <a:ext cx="1595012" cy="1302823"/>
          </a:xfrm>
          <a:prstGeom prst="rect">
            <a:avLst/>
          </a:prstGeom>
          <a:ln w="28575">
            <a:solidFill>
              <a:srgbClr val="FF6C00"/>
            </a:solidFill>
          </a:ln>
        </p:spPr>
      </p:pic>
      <p:cxnSp>
        <p:nvCxnSpPr>
          <p:cNvPr id="11" name="Rechte verbindingslijn met pijl 10">
            <a:extLst>
              <a:ext uri="{FF2B5EF4-FFF2-40B4-BE49-F238E27FC236}">
                <a16:creationId xmlns:a16="http://schemas.microsoft.com/office/drawing/2014/main" id="{27AAD592-53D4-423D-86F3-4C56F1EC7B5D}"/>
              </a:ext>
            </a:extLst>
          </p:cNvPr>
          <p:cNvCxnSpPr>
            <a:cxnSpLocks/>
          </p:cNvCxnSpPr>
          <p:nvPr/>
        </p:nvCxnSpPr>
        <p:spPr>
          <a:xfrm>
            <a:off x="2253511" y="2866464"/>
            <a:ext cx="408811" cy="0"/>
          </a:xfrm>
          <a:prstGeom prst="straightConnector1">
            <a:avLst/>
          </a:prstGeom>
          <a:ln w="762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7" name="Rechthoek 16">
            <a:extLst>
              <a:ext uri="{FF2B5EF4-FFF2-40B4-BE49-F238E27FC236}">
                <a16:creationId xmlns:a16="http://schemas.microsoft.com/office/drawing/2014/main" id="{8CC92077-AF9C-494C-938E-A38565069347}"/>
              </a:ext>
            </a:extLst>
          </p:cNvPr>
          <p:cNvSpPr/>
          <p:nvPr/>
        </p:nvSpPr>
        <p:spPr>
          <a:xfrm>
            <a:off x="3572415" y="3592604"/>
            <a:ext cx="1859827" cy="584775"/>
          </a:xfrm>
          <a:prstGeom prst="rect">
            <a:avLst/>
          </a:prstGeom>
        </p:spPr>
        <p:txBody>
          <a:bodyPr wrap="square">
            <a:spAutoFit/>
          </a:bodyPr>
          <a:lstStyle/>
          <a:p>
            <a:pPr algn="ctr"/>
            <a:r>
              <a:rPr lang="en-CA" sz="1600" dirty="0"/>
              <a:t>Create or modify contact groups</a:t>
            </a:r>
            <a:endParaRPr lang="en-US" sz="1600" dirty="0"/>
          </a:p>
        </p:txBody>
      </p:sp>
      <p:pic>
        <p:nvPicPr>
          <p:cNvPr id="3" name="Afbeelding 2">
            <a:extLst>
              <a:ext uri="{FF2B5EF4-FFF2-40B4-BE49-F238E27FC236}">
                <a16:creationId xmlns:a16="http://schemas.microsoft.com/office/drawing/2014/main" id="{9BBDD6D9-4868-41A1-9A73-C0BF6AB56BD3}"/>
              </a:ext>
            </a:extLst>
          </p:cNvPr>
          <p:cNvPicPr>
            <a:picLocks noChangeAspect="1"/>
          </p:cNvPicPr>
          <p:nvPr/>
        </p:nvPicPr>
        <p:blipFill>
          <a:blip r:embed="rId5"/>
          <a:stretch>
            <a:fillRect/>
          </a:stretch>
        </p:blipFill>
        <p:spPr>
          <a:xfrm>
            <a:off x="6745718" y="1453638"/>
            <a:ext cx="1861682" cy="2036371"/>
          </a:xfrm>
          <a:prstGeom prst="rect">
            <a:avLst/>
          </a:prstGeom>
          <a:ln w="28575">
            <a:solidFill>
              <a:srgbClr val="FF6C00"/>
            </a:solidFill>
          </a:ln>
        </p:spPr>
      </p:pic>
      <p:cxnSp>
        <p:nvCxnSpPr>
          <p:cNvPr id="9" name="Rechte verbindingslijn met pijl 8">
            <a:extLst>
              <a:ext uri="{FF2B5EF4-FFF2-40B4-BE49-F238E27FC236}">
                <a16:creationId xmlns:a16="http://schemas.microsoft.com/office/drawing/2014/main" id="{7B83F4ED-7212-4EC4-B883-53FBF4253685}"/>
              </a:ext>
            </a:extLst>
          </p:cNvPr>
          <p:cNvCxnSpPr>
            <a:cxnSpLocks/>
          </p:cNvCxnSpPr>
          <p:nvPr/>
        </p:nvCxnSpPr>
        <p:spPr>
          <a:xfrm>
            <a:off x="5523852" y="2648270"/>
            <a:ext cx="754640"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7" name="Rechthoek 6">
            <a:extLst>
              <a:ext uri="{FF2B5EF4-FFF2-40B4-BE49-F238E27FC236}">
                <a16:creationId xmlns:a16="http://schemas.microsoft.com/office/drawing/2014/main" id="{0C94516C-3885-4B15-BE57-A59350C37732}"/>
              </a:ext>
            </a:extLst>
          </p:cNvPr>
          <p:cNvSpPr/>
          <p:nvPr/>
        </p:nvSpPr>
        <p:spPr>
          <a:xfrm>
            <a:off x="6541312" y="3592605"/>
            <a:ext cx="2205740" cy="830997"/>
          </a:xfrm>
          <a:prstGeom prst="rect">
            <a:avLst/>
          </a:prstGeom>
        </p:spPr>
        <p:txBody>
          <a:bodyPr wrap="square">
            <a:spAutoFit/>
          </a:bodyPr>
          <a:lstStyle/>
          <a:p>
            <a:pPr algn="ctr"/>
            <a:r>
              <a:rPr lang="en-CA" sz="1600" dirty="0"/>
              <a:t>Now you can share searches with this contact group </a:t>
            </a:r>
            <a:endParaRPr lang="en-US" sz="1600" dirty="0"/>
          </a:p>
        </p:txBody>
      </p:sp>
      <p:pic>
        <p:nvPicPr>
          <p:cNvPr id="5" name="Afbeelding 4">
            <a:extLst>
              <a:ext uri="{FF2B5EF4-FFF2-40B4-BE49-F238E27FC236}">
                <a16:creationId xmlns:a16="http://schemas.microsoft.com/office/drawing/2014/main" id="{3044D473-C695-4F08-9607-5B2B77E18EAC}"/>
              </a:ext>
            </a:extLst>
          </p:cNvPr>
          <p:cNvPicPr>
            <a:picLocks noChangeAspect="1"/>
          </p:cNvPicPr>
          <p:nvPr/>
        </p:nvPicPr>
        <p:blipFill>
          <a:blip r:embed="rId6"/>
          <a:stretch>
            <a:fillRect/>
          </a:stretch>
        </p:blipFill>
        <p:spPr>
          <a:xfrm>
            <a:off x="2755888" y="2266785"/>
            <a:ext cx="3492883" cy="1219176"/>
          </a:xfrm>
          <a:prstGeom prst="rect">
            <a:avLst/>
          </a:prstGeom>
          <a:ln w="28575">
            <a:solidFill>
              <a:srgbClr val="FF6C00"/>
            </a:solidFill>
          </a:ln>
        </p:spPr>
      </p:pic>
      <p:cxnSp>
        <p:nvCxnSpPr>
          <p:cNvPr id="13" name="Rechte verbindingslijn met pijl 12">
            <a:extLst>
              <a:ext uri="{FF2B5EF4-FFF2-40B4-BE49-F238E27FC236}">
                <a16:creationId xmlns:a16="http://schemas.microsoft.com/office/drawing/2014/main" id="{04409AA8-7D27-44C5-8F89-7AF99A8683B0}"/>
              </a:ext>
            </a:extLst>
          </p:cNvPr>
          <p:cNvCxnSpPr>
            <a:cxnSpLocks/>
          </p:cNvCxnSpPr>
          <p:nvPr/>
        </p:nvCxnSpPr>
        <p:spPr>
          <a:xfrm>
            <a:off x="6336907" y="2866464"/>
            <a:ext cx="408811" cy="0"/>
          </a:xfrm>
          <a:prstGeom prst="straightConnector1">
            <a:avLst/>
          </a:prstGeom>
          <a:ln w="762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0" name="Rechthoek 9">
            <a:extLst>
              <a:ext uri="{FF2B5EF4-FFF2-40B4-BE49-F238E27FC236}">
                <a16:creationId xmlns:a16="http://schemas.microsoft.com/office/drawing/2014/main" id="{EE35B9ED-A649-4EC7-867D-837DA4D64E76}"/>
              </a:ext>
            </a:extLst>
          </p:cNvPr>
          <p:cNvSpPr/>
          <p:nvPr/>
        </p:nvSpPr>
        <p:spPr>
          <a:xfrm>
            <a:off x="114248" y="3592605"/>
            <a:ext cx="2548074" cy="584775"/>
          </a:xfrm>
          <a:prstGeom prst="rect">
            <a:avLst/>
          </a:prstGeom>
        </p:spPr>
        <p:txBody>
          <a:bodyPr wrap="square">
            <a:spAutoFit/>
          </a:bodyPr>
          <a:lstStyle/>
          <a:p>
            <a:pPr algn="ctr"/>
            <a:r>
              <a:rPr lang="en-CA" sz="1600" dirty="0"/>
              <a:t>Go to “contact group” under my tools </a:t>
            </a:r>
            <a:endParaRPr lang="en-US" sz="1600" dirty="0"/>
          </a:p>
        </p:txBody>
      </p:sp>
    </p:spTree>
    <p:extLst>
      <p:ext uri="{BB962C8B-B14F-4D97-AF65-F5344CB8AC3E}">
        <p14:creationId xmlns:p14="http://schemas.microsoft.com/office/powerpoint/2010/main" val="409755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39" y="311050"/>
            <a:ext cx="8042496" cy="914642"/>
          </a:xfrm>
        </p:spPr>
        <p:txBody>
          <a:bodyPr/>
          <a:lstStyle/>
          <a:p>
            <a:r>
              <a:rPr lang="en-CA" dirty="0"/>
              <a:t>Recent and Saved searches can also be shared</a:t>
            </a:r>
          </a:p>
        </p:txBody>
      </p:sp>
      <p:pic>
        <p:nvPicPr>
          <p:cNvPr id="3" name="Afbeelding 2">
            <a:extLst>
              <a:ext uri="{FF2B5EF4-FFF2-40B4-BE49-F238E27FC236}">
                <a16:creationId xmlns:a16="http://schemas.microsoft.com/office/drawing/2014/main" id="{3FDF2A7C-2464-46F3-8D06-F5045387BCFE}"/>
              </a:ext>
            </a:extLst>
          </p:cNvPr>
          <p:cNvPicPr>
            <a:picLocks noChangeAspect="1"/>
          </p:cNvPicPr>
          <p:nvPr/>
        </p:nvPicPr>
        <p:blipFill>
          <a:blip r:embed="rId3"/>
          <a:stretch>
            <a:fillRect/>
          </a:stretch>
        </p:blipFill>
        <p:spPr>
          <a:xfrm>
            <a:off x="540687" y="1637705"/>
            <a:ext cx="5671945" cy="2319071"/>
          </a:xfrm>
          <a:prstGeom prst="rect">
            <a:avLst/>
          </a:prstGeom>
        </p:spPr>
      </p:pic>
      <p:sp>
        <p:nvSpPr>
          <p:cNvPr id="7" name="Rechthoek 6">
            <a:extLst>
              <a:ext uri="{FF2B5EF4-FFF2-40B4-BE49-F238E27FC236}">
                <a16:creationId xmlns:a16="http://schemas.microsoft.com/office/drawing/2014/main" id="{E3ACE0D8-EEBB-48EC-973E-5C2FF2145EF8}"/>
              </a:ext>
            </a:extLst>
          </p:cNvPr>
          <p:cNvSpPr/>
          <p:nvPr/>
        </p:nvSpPr>
        <p:spPr>
          <a:xfrm>
            <a:off x="5106544" y="2870419"/>
            <a:ext cx="324197" cy="26709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Rechte verbindingslijn met pijl 4">
            <a:extLst>
              <a:ext uri="{FF2B5EF4-FFF2-40B4-BE49-F238E27FC236}">
                <a16:creationId xmlns:a16="http://schemas.microsoft.com/office/drawing/2014/main" id="{9E930DCB-DC64-4987-944A-4307EB75A752}"/>
              </a:ext>
            </a:extLst>
          </p:cNvPr>
          <p:cNvCxnSpPr>
            <a:cxnSpLocks/>
          </p:cNvCxnSpPr>
          <p:nvPr/>
        </p:nvCxnSpPr>
        <p:spPr>
          <a:xfrm>
            <a:off x="242528" y="2282997"/>
            <a:ext cx="408811" cy="0"/>
          </a:xfrm>
          <a:prstGeom prst="straightConnector1">
            <a:avLst/>
          </a:prstGeom>
          <a:ln w="76200">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Rechte verbindingslijn met pijl 5">
            <a:extLst>
              <a:ext uri="{FF2B5EF4-FFF2-40B4-BE49-F238E27FC236}">
                <a16:creationId xmlns:a16="http://schemas.microsoft.com/office/drawing/2014/main" id="{2C5A41C6-FEB2-4979-A822-AF1BEE65DF7C}"/>
              </a:ext>
            </a:extLst>
          </p:cNvPr>
          <p:cNvCxnSpPr>
            <a:cxnSpLocks/>
          </p:cNvCxnSpPr>
          <p:nvPr/>
        </p:nvCxnSpPr>
        <p:spPr>
          <a:xfrm>
            <a:off x="263315" y="2571424"/>
            <a:ext cx="408811" cy="0"/>
          </a:xfrm>
          <a:prstGeom prst="straightConnector1">
            <a:avLst/>
          </a:prstGeom>
          <a:ln w="76200">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Rechte verbindingslijn met pijl 7">
            <a:extLst>
              <a:ext uri="{FF2B5EF4-FFF2-40B4-BE49-F238E27FC236}">
                <a16:creationId xmlns:a16="http://schemas.microsoft.com/office/drawing/2014/main" id="{1A2FE07A-AF33-45F4-A137-1E56F74E94B5}"/>
              </a:ext>
            </a:extLst>
          </p:cNvPr>
          <p:cNvCxnSpPr>
            <a:cxnSpLocks/>
          </p:cNvCxnSpPr>
          <p:nvPr/>
        </p:nvCxnSpPr>
        <p:spPr>
          <a:xfrm>
            <a:off x="5449307" y="2870419"/>
            <a:ext cx="1175751" cy="1"/>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EE4E8C77-33E1-4613-B815-8180F00C3C38}"/>
              </a:ext>
            </a:extLst>
          </p:cNvPr>
          <p:cNvPicPr>
            <a:picLocks noChangeAspect="1"/>
          </p:cNvPicPr>
          <p:nvPr/>
        </p:nvPicPr>
        <p:blipFill>
          <a:blip r:embed="rId4"/>
          <a:stretch>
            <a:fillRect/>
          </a:stretch>
        </p:blipFill>
        <p:spPr>
          <a:xfrm>
            <a:off x="6733006" y="1576339"/>
            <a:ext cx="2254488" cy="2380437"/>
          </a:xfrm>
          <a:prstGeom prst="rect">
            <a:avLst/>
          </a:prstGeom>
        </p:spPr>
      </p:pic>
    </p:spTree>
    <p:extLst>
      <p:ext uri="{BB962C8B-B14F-4D97-AF65-F5344CB8AC3E}">
        <p14:creationId xmlns:p14="http://schemas.microsoft.com/office/powerpoint/2010/main" val="36371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D03BF89-2B5C-41AE-802D-39E1DB52F824}"/>
              </a:ext>
            </a:extLst>
          </p:cNvPr>
          <p:cNvPicPr>
            <a:picLocks noChangeAspect="1"/>
          </p:cNvPicPr>
          <p:nvPr/>
        </p:nvPicPr>
        <p:blipFill>
          <a:blip r:embed="rId3"/>
          <a:stretch>
            <a:fillRect/>
          </a:stretch>
        </p:blipFill>
        <p:spPr>
          <a:xfrm>
            <a:off x="2164907" y="1161186"/>
            <a:ext cx="4814185" cy="2475070"/>
          </a:xfrm>
          <a:prstGeom prst="rect">
            <a:avLst/>
          </a:prstGeom>
        </p:spPr>
      </p:pic>
      <p:sp>
        <p:nvSpPr>
          <p:cNvPr id="2" name="Title 1"/>
          <p:cNvSpPr>
            <a:spLocks noGrp="1"/>
          </p:cNvSpPr>
          <p:nvPr>
            <p:ph type="title"/>
          </p:nvPr>
        </p:nvSpPr>
        <p:spPr>
          <a:xfrm>
            <a:off x="471239" y="311050"/>
            <a:ext cx="8042496" cy="914642"/>
          </a:xfrm>
        </p:spPr>
        <p:txBody>
          <a:bodyPr/>
          <a:lstStyle/>
          <a:p>
            <a:r>
              <a:rPr lang="en-CA" dirty="0"/>
              <a:t>Shared searches are saved and can be modified or rerun</a:t>
            </a:r>
          </a:p>
        </p:txBody>
      </p:sp>
      <p:pic>
        <p:nvPicPr>
          <p:cNvPr id="3" name="Afbeelding 2">
            <a:extLst>
              <a:ext uri="{FF2B5EF4-FFF2-40B4-BE49-F238E27FC236}">
                <a16:creationId xmlns:a16="http://schemas.microsoft.com/office/drawing/2014/main" id="{0A5FF5B3-0FA9-4770-A81A-7653DFCEA3CF}"/>
              </a:ext>
            </a:extLst>
          </p:cNvPr>
          <p:cNvPicPr>
            <a:picLocks noChangeAspect="1"/>
          </p:cNvPicPr>
          <p:nvPr/>
        </p:nvPicPr>
        <p:blipFill>
          <a:blip r:embed="rId4"/>
          <a:stretch>
            <a:fillRect/>
          </a:stretch>
        </p:blipFill>
        <p:spPr>
          <a:xfrm>
            <a:off x="7015539" y="1029418"/>
            <a:ext cx="1560118" cy="2445589"/>
          </a:xfrm>
          <a:prstGeom prst="rect">
            <a:avLst/>
          </a:prstGeom>
          <a:ln w="28575">
            <a:solidFill>
              <a:srgbClr val="FF6C00"/>
            </a:solidFill>
          </a:ln>
        </p:spPr>
      </p:pic>
      <p:sp>
        <p:nvSpPr>
          <p:cNvPr id="6" name="Rechthoek 5">
            <a:extLst>
              <a:ext uri="{FF2B5EF4-FFF2-40B4-BE49-F238E27FC236}">
                <a16:creationId xmlns:a16="http://schemas.microsoft.com/office/drawing/2014/main" id="{9C3247E4-5290-4CEB-A0D1-DF35A5D63FD9}"/>
              </a:ext>
            </a:extLst>
          </p:cNvPr>
          <p:cNvSpPr/>
          <p:nvPr/>
        </p:nvSpPr>
        <p:spPr>
          <a:xfrm>
            <a:off x="5170880" y="1762944"/>
            <a:ext cx="540328" cy="26709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Rechte verbindingslijn met pijl 7">
            <a:extLst>
              <a:ext uri="{FF2B5EF4-FFF2-40B4-BE49-F238E27FC236}">
                <a16:creationId xmlns:a16="http://schemas.microsoft.com/office/drawing/2014/main" id="{27D0386D-6DA5-4D5B-99A4-C03B214322A8}"/>
              </a:ext>
            </a:extLst>
          </p:cNvPr>
          <p:cNvCxnSpPr>
            <a:cxnSpLocks/>
            <a:stCxn id="6" idx="3"/>
          </p:cNvCxnSpPr>
          <p:nvPr/>
        </p:nvCxnSpPr>
        <p:spPr>
          <a:xfrm>
            <a:off x="5711208" y="1896492"/>
            <a:ext cx="1175751" cy="1"/>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C4032C6E-F0AA-4C48-9E49-0BCA9159ACEE}"/>
              </a:ext>
            </a:extLst>
          </p:cNvPr>
          <p:cNvSpPr/>
          <p:nvPr/>
        </p:nvSpPr>
        <p:spPr>
          <a:xfrm>
            <a:off x="6636211" y="3503884"/>
            <a:ext cx="2475594" cy="646331"/>
          </a:xfrm>
          <a:prstGeom prst="rect">
            <a:avLst/>
          </a:prstGeom>
        </p:spPr>
        <p:txBody>
          <a:bodyPr wrap="square">
            <a:spAutoFit/>
          </a:bodyPr>
          <a:lstStyle/>
          <a:p>
            <a:pPr algn="ctr"/>
            <a:r>
              <a:rPr lang="en-CA" dirty="0">
                <a:solidFill>
                  <a:schemeClr val="tx2"/>
                </a:solidFill>
              </a:rPr>
              <a:t>Filter shared searches  by module </a:t>
            </a:r>
          </a:p>
        </p:txBody>
      </p:sp>
      <p:cxnSp>
        <p:nvCxnSpPr>
          <p:cNvPr id="10" name="Rechte verbindingslijn met pijl 9">
            <a:extLst>
              <a:ext uri="{FF2B5EF4-FFF2-40B4-BE49-F238E27FC236}">
                <a16:creationId xmlns:a16="http://schemas.microsoft.com/office/drawing/2014/main" id="{3CDBE1C6-4453-4171-A2E2-B0F98906D99C}"/>
              </a:ext>
            </a:extLst>
          </p:cNvPr>
          <p:cNvCxnSpPr>
            <a:cxnSpLocks/>
          </p:cNvCxnSpPr>
          <p:nvPr/>
        </p:nvCxnSpPr>
        <p:spPr>
          <a:xfrm flipH="1">
            <a:off x="2722125" y="2510470"/>
            <a:ext cx="1118355" cy="323166"/>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1" name="Afbeelding 10">
            <a:extLst>
              <a:ext uri="{FF2B5EF4-FFF2-40B4-BE49-F238E27FC236}">
                <a16:creationId xmlns:a16="http://schemas.microsoft.com/office/drawing/2014/main" id="{B2887A49-BCF5-4EA7-825B-F1A6AA6985C5}"/>
              </a:ext>
            </a:extLst>
          </p:cNvPr>
          <p:cNvPicPr>
            <a:picLocks noChangeAspect="1"/>
          </p:cNvPicPr>
          <p:nvPr/>
        </p:nvPicPr>
        <p:blipFill>
          <a:blip r:embed="rId5"/>
          <a:stretch>
            <a:fillRect/>
          </a:stretch>
        </p:blipFill>
        <p:spPr>
          <a:xfrm>
            <a:off x="121398" y="2883875"/>
            <a:ext cx="3288040" cy="1504762"/>
          </a:xfrm>
          <a:prstGeom prst="rect">
            <a:avLst/>
          </a:prstGeom>
          <a:ln w="28575">
            <a:solidFill>
              <a:srgbClr val="FF6C00"/>
            </a:solidFill>
          </a:ln>
        </p:spPr>
      </p:pic>
      <p:sp>
        <p:nvSpPr>
          <p:cNvPr id="12" name="Rechthoek 11">
            <a:extLst>
              <a:ext uri="{FF2B5EF4-FFF2-40B4-BE49-F238E27FC236}">
                <a16:creationId xmlns:a16="http://schemas.microsoft.com/office/drawing/2014/main" id="{BB2CD81B-377A-4063-AC32-36DA91E4CC66}"/>
              </a:ext>
            </a:extLst>
          </p:cNvPr>
          <p:cNvSpPr/>
          <p:nvPr/>
        </p:nvSpPr>
        <p:spPr>
          <a:xfrm>
            <a:off x="91809" y="2187305"/>
            <a:ext cx="2475594" cy="646331"/>
          </a:xfrm>
          <a:prstGeom prst="rect">
            <a:avLst/>
          </a:prstGeom>
        </p:spPr>
        <p:txBody>
          <a:bodyPr wrap="square">
            <a:spAutoFit/>
          </a:bodyPr>
          <a:lstStyle/>
          <a:p>
            <a:pPr algn="ctr"/>
            <a:r>
              <a:rPr lang="en-CA" dirty="0">
                <a:solidFill>
                  <a:schemeClr val="tx2"/>
                </a:solidFill>
              </a:rPr>
              <a:t>Open up search details </a:t>
            </a:r>
          </a:p>
        </p:txBody>
      </p:sp>
    </p:spTree>
    <p:extLst>
      <p:ext uri="{BB962C8B-B14F-4D97-AF65-F5344CB8AC3E}">
        <p14:creationId xmlns:p14="http://schemas.microsoft.com/office/powerpoint/2010/main" val="118249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58548ee3-17bf-4654-8739-8e54e210318d">
      <UserInfo>
        <DisplayName>Breen, Matthew (ELS-PHI)</DisplayName>
        <AccountId>2777</AccountId>
        <AccountType/>
      </UserInfo>
    </SharedWithUsers>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4A41C-09F4-47D2-8F72-F249A606236E}"/>
</file>

<file path=customXml/itemProps2.xml><?xml version="1.0" encoding="utf-8"?>
<ds:datastoreItem xmlns:ds="http://schemas.openxmlformats.org/officeDocument/2006/customXml" ds:itemID="{DE03675D-8D64-4E18-9DFC-91B79FDF8D8B}">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9899b366-7b72-454c-89d4-c9d65b6b2d09"/>
    <ds:schemaRef ds:uri="http://purl.org/dc/elements/1.1/"/>
    <ds:schemaRef ds:uri="http://schemas.microsoft.com/office/2006/metadata/properties"/>
    <ds:schemaRef ds:uri="6dc7b1fc-a42c-4787-81d2-6038e501572a"/>
    <ds:schemaRef ds:uri="http://www.w3.org/XML/1998/namespace"/>
  </ds:schemaRefs>
</ds:datastoreItem>
</file>

<file path=customXml/itemProps3.xml><?xml version="1.0" encoding="utf-8"?>
<ds:datastoreItem xmlns:ds="http://schemas.openxmlformats.org/officeDocument/2006/customXml" ds:itemID="{E5E827F2-0486-434B-835A-4F969C0984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963</Words>
  <Application>Microsoft Office PowerPoint</Application>
  <PresentationFormat>Diavoorstelling (16:9)</PresentationFormat>
  <Paragraphs>93</Paragraphs>
  <Slides>11</Slides>
  <Notes>11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Courier New</vt:lpstr>
      <vt:lpstr>Elsevier</vt:lpstr>
      <vt:lpstr>Sharing searches in PharmaPendium</vt:lpstr>
      <vt:lpstr>Learning objective </vt:lpstr>
      <vt:lpstr>Example search </vt:lpstr>
      <vt:lpstr>Searches from my different data modules can be shared </vt:lpstr>
      <vt:lpstr>Share button visible on result page  </vt:lpstr>
      <vt:lpstr>Searches can be shared with individuals or groups</vt:lpstr>
      <vt:lpstr>Recipients receive an email with link </vt:lpstr>
      <vt:lpstr>A contact group is a set of recipients defined by you</vt:lpstr>
      <vt:lpstr>Recent and Saved searches can also be shared</vt:lpstr>
      <vt:lpstr>Shared searches are saved and can be modified or rerun</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2019-08-08T07:03:06Z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